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63" r:id="rId4"/>
    <p:sldId id="264" r:id="rId5"/>
    <p:sldId id="267" r:id="rId6"/>
    <p:sldId id="266" r:id="rId7"/>
    <p:sldId id="265" r:id="rId8"/>
    <p:sldId id="261" r:id="rId9"/>
    <p:sldId id="258" r:id="rId10"/>
    <p:sldId id="25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9999"/>
    <a:srgbClr val="006699"/>
    <a:srgbClr val="0099CC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6909" autoAdjust="0"/>
    <p:restoredTop sz="90929"/>
  </p:normalViewPr>
  <p:slideViewPr>
    <p:cSldViewPr>
      <p:cViewPr varScale="1">
        <p:scale>
          <a:sx n="71" d="100"/>
          <a:sy n="71" d="100"/>
        </p:scale>
        <p:origin x="-2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CF7C7-12ED-4087-ACB4-8339D57F7460}" type="datetimeFigureOut">
              <a:rPr lang="en-US" smtClean="0"/>
              <a:pPr/>
              <a:t>7/23/2010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34C5A-9148-427E-8561-BE8E91D20280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810000"/>
            <a:ext cx="8534400" cy="609600"/>
          </a:xfrm>
        </p:spPr>
        <p:txBody>
          <a:bodyPr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3434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3366"/>
                </a:solidFill>
              </a:defRPr>
            </a:lvl1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C7305F4-D24E-4E5A-81AE-DEC821378D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E03C5-2193-4AF5-A499-6FE3512831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19900" y="76200"/>
            <a:ext cx="2247900" cy="6477000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76200" y="76200"/>
            <a:ext cx="6591300" cy="647700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63CE3-4BF6-4AD8-8C58-421CF5D6DB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4E058-20E5-4F42-B767-91DB34E72B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E6FAAA-4523-4F85-B577-4C3366B9A3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90600" y="838200"/>
            <a:ext cx="39243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067300" y="838200"/>
            <a:ext cx="39243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F0A99-0E8B-44F9-A8CA-E2DBB6DB90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A787E-EE05-472A-8AF8-9AFE0C24C4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ACF53-3D8B-4CA0-8925-D8B1472430E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FF351-BFBC-4DF0-B277-743CD5BDBF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C16395-EA74-484D-B4BC-EF297880B2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C5F6B-F030-43E2-AC0F-8A36631472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152400" y="5029200"/>
            <a:ext cx="1524000" cy="1524000"/>
          </a:xfrm>
          <a:prstGeom prst="roundRect">
            <a:avLst>
              <a:gd name="adj" fmla="val 9407"/>
            </a:avLst>
          </a:prstGeom>
          <a:solidFill>
            <a:schemeClr val="bg1"/>
          </a:solidFill>
          <a:ln w="7620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76200"/>
            <a:ext cx="899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838200"/>
            <a:ext cx="8001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3366"/>
                </a:solidFill>
                <a:latin typeface="Eras Bold ITC" pitchFamily="34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66"/>
                </a:solidFill>
                <a:latin typeface="Eras Bold ITC" pitchFamily="34" charset="0"/>
              </a:defRPr>
            </a:lvl1pPr>
          </a:lstStyle>
          <a:p>
            <a:r>
              <a:rPr lang="en-US" smtClean="0"/>
              <a:t>Mgr. Ivana Pohlová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3366"/>
                </a:solidFill>
                <a:latin typeface="Eras Bold ITC" pitchFamily="34" charset="0"/>
              </a:defRPr>
            </a:lvl1pPr>
          </a:lstStyle>
          <a:p>
            <a:fld id="{B0CCF717-D5A2-48C9-AA6F-599FFC0ADB3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/>
  </p:transition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3366"/>
          </a:solidFill>
          <a:latin typeface="Hemi Head 426" pitchFamily="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office.microsoft.com/sk-sk/images/?CTT=97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hyperlink" Target="http://www.beruska8.cz/odkazy/gif.htm" TargetMode="External"/><Relationship Id="rId4" Type="http://schemas.openxmlformats.org/officeDocument/2006/relationships/hyperlink" Target="http://www.gify.nou.cz/index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audio" Target="../media/audio2.wav"/><Relationship Id="rId7" Type="http://schemas.openxmlformats.org/officeDocument/2006/relationships/slide" Target="slide8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Relationship Id="rId9" Type="http://schemas.openxmlformats.org/officeDocument/2006/relationships/image" Target="../media/image7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13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gif"/><Relationship Id="rId5" Type="http://schemas.openxmlformats.org/officeDocument/2006/relationships/image" Target="../media/image11.wmf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Ja a veci okolo mňa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sz="4000" dirty="0" smtClean="0"/>
              <a:t>Jeseň a vzduch</a:t>
            </a:r>
          </a:p>
          <a:p>
            <a:r>
              <a:rPr lang="sk-SK" sz="4000" dirty="0" smtClean="0"/>
              <a:t>Prečo sa vietor mení</a:t>
            </a:r>
            <a:endParaRPr lang="en-US" sz="4000" dirty="0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3352800" y="1143000"/>
            <a:ext cx="2438400" cy="2286000"/>
          </a:xfrm>
          <a:prstGeom prst="roundRect">
            <a:avLst>
              <a:gd name="adj" fmla="val 9407"/>
            </a:avLst>
          </a:prstGeom>
          <a:solidFill>
            <a:schemeClr val="bg1"/>
          </a:solidFill>
          <a:ln w="7620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pic>
        <p:nvPicPr>
          <p:cNvPr id="1027" name="Picture 3" descr="C:\Documents and Settings\Uzivatel\My Documents\obrazky\smer_vetra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1571612"/>
            <a:ext cx="2197883" cy="1285884"/>
          </a:xfrm>
          <a:prstGeom prst="rect">
            <a:avLst/>
          </a:prstGeom>
          <a:noFill/>
        </p:spPr>
      </p:pic>
      <p:sp>
        <p:nvSpPr>
          <p:cNvPr id="6" name="Zástupný symbol päty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Zdroj 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85918" y="838200"/>
            <a:ext cx="7205682" cy="5715000"/>
          </a:xfrm>
          <a:noFill/>
        </p:spPr>
        <p:txBody>
          <a:bodyPr/>
          <a:lstStyle/>
          <a:p>
            <a:pPr marL="514350" indent="-514350"/>
            <a:r>
              <a:rPr lang="en-US" sz="1800" dirty="0" smtClean="0">
                <a:hlinkClick r:id="rId3"/>
              </a:rPr>
              <a:t>http://office.microsoft.com/sk-sk/images/?CTT=97</a:t>
            </a:r>
            <a:endParaRPr lang="sk-SK" sz="1800" dirty="0" smtClean="0"/>
          </a:p>
          <a:p>
            <a:pPr marL="514350" indent="-514350"/>
            <a:r>
              <a:rPr lang="en-US" sz="1800" dirty="0" smtClean="0">
                <a:hlinkClick r:id="rId4"/>
              </a:rPr>
              <a:t>http://www.gify.nou.cz/index.htm</a:t>
            </a:r>
            <a:endParaRPr lang="sk-SK" sz="1800" dirty="0" smtClean="0"/>
          </a:p>
          <a:p>
            <a:pPr marL="514350" indent="-514350"/>
            <a:r>
              <a:rPr lang="en-US" sz="1800" dirty="0" smtClean="0">
                <a:hlinkClick r:id="rId5"/>
              </a:rPr>
              <a:t>http://www.beruska8.cz/odkazy/gif.htm</a:t>
            </a:r>
            <a:endParaRPr lang="sk-SK" sz="1800" dirty="0" smtClean="0">
              <a:hlinkClick r:id="rId5"/>
            </a:endParaRPr>
          </a:p>
          <a:p>
            <a:r>
              <a:rPr lang="sk-SK" sz="1800" dirty="0" err="1" smtClean="0"/>
              <a:t>Wiegerová</a:t>
            </a:r>
            <a:r>
              <a:rPr lang="sk-SK" sz="1800" dirty="0" smtClean="0"/>
              <a:t>, Adriana -  </a:t>
            </a:r>
            <a:r>
              <a:rPr lang="sk-SK" sz="1800" dirty="0" err="1" smtClean="0"/>
              <a:t>Česlová</a:t>
            </a:r>
            <a:r>
              <a:rPr lang="sk-SK" sz="1800" dirty="0" smtClean="0"/>
              <a:t>, Gabriela - </a:t>
            </a:r>
            <a:r>
              <a:rPr lang="sk-SK" sz="1800" dirty="0" err="1" smtClean="0"/>
              <a:t>Kopáčová</a:t>
            </a:r>
            <a:r>
              <a:rPr lang="sk-SK" sz="1800" dirty="0" smtClean="0"/>
              <a:t>, Janka. </a:t>
            </a:r>
            <a:r>
              <a:rPr lang="sk-SK" sz="1800" i="1" dirty="0" smtClean="0"/>
              <a:t>Prírodoveda pre 2. ročník základných škôl</a:t>
            </a:r>
            <a:r>
              <a:rPr lang="sk-SK" sz="1800" dirty="0" smtClean="0"/>
              <a:t>. 1. vydanie. Bratislava : Slovenské pedagogické nakladateľstvo, 2009. 64 s. ISBN 978-80-10-01797-3</a:t>
            </a:r>
            <a:endParaRPr lang="en-US" sz="1800" dirty="0" smtClean="0"/>
          </a:p>
          <a:p>
            <a:r>
              <a:rPr lang="sk-SK" sz="1800" dirty="0" smtClean="0"/>
              <a:t>Žigová, Lucia - </a:t>
            </a:r>
            <a:r>
              <a:rPr lang="sk-SK" sz="1800" dirty="0" err="1" smtClean="0"/>
              <a:t>Jančichová</a:t>
            </a:r>
            <a:r>
              <a:rPr lang="sk-SK" sz="1800" dirty="0" smtClean="0"/>
              <a:t>, Adriana - </a:t>
            </a:r>
            <a:r>
              <a:rPr lang="sk-SK" sz="1800" dirty="0" err="1" smtClean="0"/>
              <a:t>Doušková</a:t>
            </a:r>
            <a:r>
              <a:rPr lang="sk-SK" sz="1800" dirty="0" smtClean="0"/>
              <a:t>, Alena. </a:t>
            </a:r>
            <a:r>
              <a:rPr lang="sk-SK" sz="1800" i="1" dirty="0" smtClean="0"/>
              <a:t>Metodická príručka Prírodoveda pre 2. ročník základných škôl</a:t>
            </a:r>
            <a:r>
              <a:rPr lang="sk-SK" sz="1800" dirty="0" smtClean="0"/>
              <a:t>. 1. vydanie. Bratislava : </a:t>
            </a:r>
            <a:r>
              <a:rPr lang="sk-SK" sz="1800" dirty="0" err="1" smtClean="0"/>
              <a:t>Orbis</a:t>
            </a:r>
            <a:r>
              <a:rPr lang="sk-SK" sz="1800" dirty="0" smtClean="0"/>
              <a:t> </a:t>
            </a:r>
            <a:r>
              <a:rPr lang="sk-SK" sz="1800" dirty="0" err="1" smtClean="0"/>
              <a:t>Pictus</a:t>
            </a:r>
            <a:r>
              <a:rPr lang="sk-SK" sz="1800" dirty="0" smtClean="0"/>
              <a:t>. 84 s. ISBN 978-80-7158-976-1</a:t>
            </a:r>
            <a:endParaRPr lang="en-US" sz="1800" dirty="0" smtClean="0"/>
          </a:p>
          <a:p>
            <a:pPr marL="514350" indent="-514350">
              <a:buFont typeface="+mj-lt"/>
              <a:buAutoNum type="arabicPeriod"/>
            </a:pPr>
            <a:endParaRPr lang="en-US" sz="1800" dirty="0" smtClean="0">
              <a:hlinkClick r:id="rId5"/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pic>
        <p:nvPicPr>
          <p:cNvPr id="6" name="Picture 9" descr="Z:\newtek\_backgrounds_1.02\Tim\powerpoint templates\21-40\future_learning\elements\computer_girl_hg_wht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5072074"/>
            <a:ext cx="1271588" cy="1366837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Ako vzniká búrka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00166" y="838200"/>
            <a:ext cx="7491434" cy="5715000"/>
          </a:xfrm>
        </p:spPr>
        <p:txBody>
          <a:bodyPr/>
          <a:lstStyle/>
          <a:p>
            <a:pPr algn="ctr">
              <a:buNone/>
            </a:pPr>
            <a:r>
              <a:rPr lang="sk-SK" dirty="0" smtClean="0"/>
              <a:t>Zahrajme sa na búrku</a:t>
            </a:r>
          </a:p>
          <a:p>
            <a:pPr algn="ctr">
              <a:buNone/>
            </a:pPr>
            <a:r>
              <a:rPr lang="sk-SK" sz="2000" dirty="0" smtClean="0"/>
              <a:t>Didaktická hra</a:t>
            </a:r>
          </a:p>
          <a:p>
            <a:pPr algn="ctr">
              <a:buNone/>
            </a:pPr>
            <a:r>
              <a:rPr lang="sk-SK" sz="2000" dirty="0" smtClean="0"/>
              <a:t>Postavte sa za seba do KRUHU. Určite si jedného spolužiaka, ktorý začne hru. Dajte všetci ruky k uchu spolužiaka, ktorý je pred vami. Určený žiak začne šúchať dlaňami pri uchu spolužiaka pred ním. Ten sa pridá k nemu a spraví to isté spolužiakovi pred ním. Tak pokračujete v kruhu, až prídete opäť k prvému. Ten teraz začne tlieskať (ostatní ešte stále šúchajú dlaňami) a opäť sa postupne k nemu pridávajú ostatní. Ďalej hra pokračuje vždy od prvého: búchaním do stehien, dupaním. Búrka je najsilnejšia. Keď všetci dodupú, prvý začne opäť búchať do stehien, tlieskať rukami a nakoniec šúchať dlaňami. Búrka sa skončila.</a:t>
            </a:r>
          </a:p>
          <a:p>
            <a:pPr algn="ctr">
              <a:buNone/>
            </a:pPr>
            <a:r>
              <a:rPr lang="sk-SK" sz="2400" dirty="0" smtClean="0"/>
              <a:t>Poďme teraz spolu preskúmať čo sa dialo počas búrky!</a:t>
            </a:r>
            <a:endParaRPr lang="en-US" sz="240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pic>
        <p:nvPicPr>
          <p:cNvPr id="2051" name="Picture 3" descr="C:\Documents and Settings\Uzivatel\My Documents\gify\burka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5072074"/>
            <a:ext cx="1394470" cy="1143008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Sila vetra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14480" y="838200"/>
            <a:ext cx="7277120" cy="5715000"/>
          </a:xfrm>
        </p:spPr>
        <p:txBody>
          <a:bodyPr/>
          <a:lstStyle/>
          <a:p>
            <a:pPr marL="514350" indent="-514350" algn="ctr">
              <a:buAutoNum type="arabicPeriod"/>
            </a:pPr>
            <a:r>
              <a:rPr lang="sk-SK" sz="2800" dirty="0" smtClean="0"/>
              <a:t>Tvorivá úloha</a:t>
            </a:r>
          </a:p>
          <a:p>
            <a:pPr marL="514350" indent="-514350" algn="ctr">
              <a:buNone/>
            </a:pPr>
            <a:r>
              <a:rPr lang="sk-SK" dirty="0" smtClean="0"/>
              <a:t>Sila vetra</a:t>
            </a:r>
          </a:p>
          <a:p>
            <a:pPr marL="514350" indent="-514350">
              <a:buNone/>
            </a:pPr>
            <a:r>
              <a:rPr lang="sk-SK" sz="2800" dirty="0" smtClean="0"/>
              <a:t>Pomôcky:</a:t>
            </a:r>
          </a:p>
          <a:p>
            <a:pPr marL="514350" indent="-514350">
              <a:buNone/>
            </a:pPr>
            <a:r>
              <a:rPr lang="sk-SK" sz="2800" dirty="0" smtClean="0"/>
              <a:t>Postup: Spoločne sa zamyslite nad tým, ako sa správa vietor počas jednotlivých častí hry, ktorú ste si zahrali. </a:t>
            </a:r>
          </a:p>
          <a:p>
            <a:pPr marL="514350" indent="-514350">
              <a:buNone/>
            </a:pPr>
            <a:r>
              <a:rPr lang="sk-SK" sz="2800" dirty="0" smtClean="0"/>
              <a:t>Výskum: Aký silný je vietor, keď sme: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400" dirty="0" smtClean="0"/>
              <a:t>Šúchali o seba dlane?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400" dirty="0" smtClean="0"/>
              <a:t>Tlieskali?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400" dirty="0" smtClean="0"/>
              <a:t>Búchali do stehien?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400" dirty="0" smtClean="0"/>
              <a:t>Dupali nohami o zem?</a:t>
            </a:r>
          </a:p>
          <a:p>
            <a:pPr marL="514350" indent="-514350">
              <a:buFont typeface="+mj-lt"/>
              <a:buAutoNum type="arabicPeriod"/>
            </a:pPr>
            <a:endParaRPr lang="sk-SK" sz="2400" dirty="0" smtClean="0"/>
          </a:p>
          <a:p>
            <a:pPr marL="514350" indent="-514350">
              <a:buNone/>
            </a:pPr>
            <a:endParaRPr lang="sk-SK" sz="2800" dirty="0" smtClean="0"/>
          </a:p>
          <a:p>
            <a:pPr marL="514350" indent="-514350" algn="ctr">
              <a:buNone/>
            </a:pPr>
            <a:endParaRPr lang="en-US" sz="280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pic>
        <p:nvPicPr>
          <p:cNvPr id="2" name="Picture 2" descr="C:\Documents and Settings\Uzivatel\My Documents\obrazky\mozog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5072074"/>
            <a:ext cx="1469215" cy="1143008"/>
          </a:xfrm>
          <a:prstGeom prst="rect">
            <a:avLst/>
          </a:prstGeom>
          <a:noFill/>
        </p:spPr>
      </p:pic>
      <p:pic>
        <p:nvPicPr>
          <p:cNvPr id="3" name="Picture 3" descr="C:\Documents and Settings\Uzivatel\My Documents\obrazky\mozog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1928802"/>
            <a:ext cx="786402" cy="714380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5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35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7000"/>
                            </p:stCondLst>
                            <p:childTnLst>
                              <p:par>
                                <p:cTn id="53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500"/>
                            </p:stCondLst>
                            <p:childTnLst>
                              <p:par>
                                <p:cTn id="59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4000"/>
                            </p:stCondLst>
                            <p:childTnLst>
                              <p:par>
                                <p:cTn id="65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Sial vetra   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14422"/>
            <a:ext cx="8001000" cy="5338778"/>
          </a:xfrm>
        </p:spPr>
        <p:txBody>
          <a:bodyPr/>
          <a:lstStyle/>
          <a:p>
            <a:pPr>
              <a:buNone/>
            </a:pPr>
            <a:r>
              <a:rPr lang="sk-SK" dirty="0" smtClean="0"/>
              <a:t>Odpoveď: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400" dirty="0" smtClean="0"/>
              <a:t>Šúchanie rukami – </a:t>
            </a:r>
            <a:r>
              <a:rPr lang="sk-SK" sz="2400" dirty="0" smtClean="0">
                <a:hlinkClick r:id="rId4" action="ppaction://hlinksldjump"/>
              </a:rPr>
              <a:t>Vánok</a:t>
            </a:r>
            <a:endParaRPr lang="sk-SK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sk-SK" sz="2400" dirty="0" smtClean="0"/>
              <a:t>Tlieskanie – </a:t>
            </a:r>
            <a:r>
              <a:rPr lang="sk-SK" sz="2400" dirty="0" smtClean="0">
                <a:hlinkClick r:id="rId5" action="ppaction://hlinksldjump"/>
              </a:rPr>
              <a:t>Víchor</a:t>
            </a:r>
            <a:endParaRPr lang="sk-SK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sk-SK" sz="2400" dirty="0" smtClean="0"/>
              <a:t>Búchanie do stehien – </a:t>
            </a:r>
            <a:r>
              <a:rPr lang="sk-SK" sz="2400" dirty="0" smtClean="0">
                <a:hlinkClick r:id="rId6" action="ppaction://hlinksldjump"/>
              </a:rPr>
              <a:t>Uragán</a:t>
            </a:r>
            <a:endParaRPr lang="sk-SK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sk-SK" sz="2400" dirty="0" smtClean="0"/>
              <a:t>Dupot nohami o zem – </a:t>
            </a:r>
            <a:r>
              <a:rPr lang="sk-SK" sz="2400" dirty="0" smtClean="0">
                <a:hlinkClick r:id="rId7" action="ppaction://hlinksldjump"/>
              </a:rPr>
              <a:t>Tornádo</a:t>
            </a:r>
            <a:endParaRPr lang="sk-SK" sz="2400" dirty="0" smtClean="0"/>
          </a:p>
          <a:p>
            <a:pPr marL="514350" indent="-514350">
              <a:buNone/>
            </a:pPr>
            <a:endParaRPr lang="sk-SK" sz="2400" dirty="0" smtClean="0"/>
          </a:p>
          <a:p>
            <a:pPr marL="514350" indent="-514350">
              <a:buNone/>
            </a:pPr>
            <a:endParaRPr lang="en-US" sz="240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pic>
        <p:nvPicPr>
          <p:cNvPr id="7" name="Picture 2" descr="C:\Documents and Settings\Uzivatel\My Documents\obrazky\mozog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14282" y="5072074"/>
            <a:ext cx="1469215" cy="1143008"/>
          </a:xfrm>
          <a:prstGeom prst="rect">
            <a:avLst/>
          </a:prstGeom>
          <a:noFill/>
        </p:spPr>
      </p:pic>
      <p:pic>
        <p:nvPicPr>
          <p:cNvPr id="1027" name="Picture 3" descr="C:\Documents and Settings\Uzivatel\My Documents\obrazky\vietor.GIF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428992" y="4286256"/>
            <a:ext cx="2740491" cy="904879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500"/>
                            </p:stCondLst>
                            <p:childTnLst>
                              <p:par>
                                <p:cTn id="35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Vánok 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43050"/>
            <a:ext cx="8001000" cy="4910150"/>
          </a:xfrm>
        </p:spPr>
        <p:txBody>
          <a:bodyPr/>
          <a:lstStyle/>
          <a:p>
            <a:pPr algn="ctr">
              <a:buNone/>
            </a:pPr>
            <a:r>
              <a:rPr lang="sk-SK" dirty="0" smtClean="0"/>
              <a:t>	VÁNOK je ľahučký vetrík. </a:t>
            </a:r>
          </a:p>
          <a:p>
            <a:pPr algn="ctr">
              <a:buNone/>
            </a:pPr>
            <a:r>
              <a:rPr lang="sk-SK" dirty="0" smtClean="0"/>
              <a:t>Jemne hľadí trávu, kvety a listy na stromoch. Voda v rieke a v jazere je pri ňom pokojná.</a:t>
            </a:r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pic>
        <p:nvPicPr>
          <p:cNvPr id="4098" name="Picture 2" descr="C:\Documents and Settings\Uzivatel\My Documents\obrazky\strom_vanok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00496" y="3929066"/>
            <a:ext cx="2137595" cy="1785950"/>
          </a:xfrm>
          <a:prstGeom prst="rect">
            <a:avLst/>
          </a:prstGeom>
          <a:noFill/>
        </p:spPr>
      </p:pic>
      <p:pic>
        <p:nvPicPr>
          <p:cNvPr id="8" name="Picture 9" descr="Z:\newtek\_backgrounds_1.02\Tim\powerpoint templates\21-40\future_learning\elements\computer_girl_hg_wht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5143512"/>
            <a:ext cx="1271588" cy="1366837"/>
          </a:xfrm>
          <a:prstGeom prst="rect">
            <a:avLst/>
          </a:prstGeom>
          <a:noFill/>
        </p:spPr>
      </p:pic>
      <p:sp>
        <p:nvSpPr>
          <p:cNvPr id="7" name="BlokTextu 6"/>
          <p:cNvSpPr txBox="1"/>
          <p:nvPr/>
        </p:nvSpPr>
        <p:spPr>
          <a:xfrm>
            <a:off x="1928794" y="6072206"/>
            <a:ext cx="6786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00" dirty="0" smtClean="0"/>
              <a:t>Zdroj: Žigová</a:t>
            </a:r>
            <a:r>
              <a:rPr lang="sk-SK" sz="1000" dirty="0" smtClean="0"/>
              <a:t>, Lucia - </a:t>
            </a:r>
            <a:r>
              <a:rPr lang="sk-SK" sz="1000" dirty="0" err="1" smtClean="0"/>
              <a:t>Jančichová</a:t>
            </a:r>
            <a:r>
              <a:rPr lang="sk-SK" sz="1000" dirty="0" smtClean="0"/>
              <a:t>, Adriana - </a:t>
            </a:r>
            <a:r>
              <a:rPr lang="sk-SK" sz="1000" dirty="0" err="1" smtClean="0"/>
              <a:t>Doušková</a:t>
            </a:r>
            <a:r>
              <a:rPr lang="sk-SK" sz="1000" dirty="0" smtClean="0"/>
              <a:t>, Alena. </a:t>
            </a:r>
            <a:r>
              <a:rPr lang="sk-SK" sz="1000" i="1" dirty="0" smtClean="0"/>
              <a:t>Metodická príručka Prírodoveda pre 2. ročník základných škôl</a:t>
            </a:r>
            <a:r>
              <a:rPr lang="sk-SK" sz="1000" dirty="0" smtClean="0"/>
              <a:t>. 1. vydanie. Bratislava : </a:t>
            </a:r>
            <a:r>
              <a:rPr lang="sk-SK" sz="1000" dirty="0" err="1" smtClean="0"/>
              <a:t>Orbis</a:t>
            </a:r>
            <a:r>
              <a:rPr lang="sk-SK" sz="1000" dirty="0" smtClean="0"/>
              <a:t> </a:t>
            </a:r>
            <a:r>
              <a:rPr lang="sk-SK" sz="1000" dirty="0" err="1" smtClean="0"/>
              <a:t>Pictus</a:t>
            </a:r>
            <a:r>
              <a:rPr lang="sk-SK" sz="1000" dirty="0" smtClean="0"/>
              <a:t>. </a:t>
            </a:r>
            <a:r>
              <a:rPr lang="sk-SK" sz="1000" dirty="0" smtClean="0"/>
              <a:t>s. 54 </a:t>
            </a:r>
            <a:r>
              <a:rPr lang="sk-SK" sz="1000" dirty="0" smtClean="0"/>
              <a:t>ISBN 978-80-7158-976-1</a:t>
            </a:r>
            <a:endParaRPr lang="en-US" sz="10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Víchor 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71612"/>
            <a:ext cx="8001000" cy="4981588"/>
          </a:xfrm>
        </p:spPr>
        <p:txBody>
          <a:bodyPr/>
          <a:lstStyle/>
          <a:p>
            <a:pPr algn="ctr">
              <a:buNone/>
            </a:pPr>
            <a:r>
              <a:rPr lang="sk-SK" dirty="0" smtClean="0"/>
              <a:t>VÍCHOR je prudký vietor. </a:t>
            </a:r>
          </a:p>
          <a:p>
            <a:pPr algn="ctr">
              <a:buNone/>
            </a:pPr>
            <a:r>
              <a:rPr lang="sk-SK" dirty="0" smtClean="0"/>
              <a:t>Ohýba stromy a trávu. Na vode sú vlny, ktoré dokážu kolísať lode.</a:t>
            </a:r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grpSp>
        <p:nvGrpSpPr>
          <p:cNvPr id="10" name="Skupina 9"/>
          <p:cNvGrpSpPr/>
          <p:nvPr/>
        </p:nvGrpSpPr>
        <p:grpSpPr>
          <a:xfrm>
            <a:off x="3571868" y="3643314"/>
            <a:ext cx="3571900" cy="2693987"/>
            <a:chOff x="3571868" y="3643314"/>
            <a:chExt cx="3571900" cy="2693987"/>
          </a:xfrm>
        </p:grpSpPr>
        <p:pic>
          <p:nvPicPr>
            <p:cNvPr id="5122" name="Picture 2" descr="C:\Documents and Settings\Uzivatel\My Documents\obrazky\lod.WMF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857752" y="4714884"/>
              <a:ext cx="2286016" cy="1549366"/>
            </a:xfrm>
            <a:prstGeom prst="rect">
              <a:avLst/>
            </a:prstGeom>
            <a:noFill/>
          </p:spPr>
        </p:pic>
        <p:pic>
          <p:nvPicPr>
            <p:cNvPr id="5123" name="Picture 3" descr="C:\Documents and Settings\Uzivatel\My Documents\obrazky\strom.WM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71868" y="3643314"/>
              <a:ext cx="1984375" cy="2693987"/>
            </a:xfrm>
            <a:prstGeom prst="rect">
              <a:avLst/>
            </a:prstGeom>
            <a:noFill/>
          </p:spPr>
        </p:pic>
      </p:grpSp>
      <p:pic>
        <p:nvPicPr>
          <p:cNvPr id="9" name="Picture 9" descr="Z:\newtek\_backgrounds_1.02\Tim\powerpoint templates\21-40\future_learning\elements\computer_girl_hg_wht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282" y="5143512"/>
            <a:ext cx="1271588" cy="1366837"/>
          </a:xfrm>
          <a:prstGeom prst="rect">
            <a:avLst/>
          </a:prstGeom>
          <a:noFill/>
        </p:spPr>
      </p:pic>
      <p:sp>
        <p:nvSpPr>
          <p:cNvPr id="11" name="BlokTextu 10"/>
          <p:cNvSpPr txBox="1"/>
          <p:nvPr/>
        </p:nvSpPr>
        <p:spPr>
          <a:xfrm>
            <a:off x="1928794" y="6215082"/>
            <a:ext cx="6786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00" dirty="0" smtClean="0"/>
              <a:t>Zdroj: Žigová</a:t>
            </a:r>
            <a:r>
              <a:rPr lang="sk-SK" sz="1000" dirty="0" smtClean="0"/>
              <a:t>, Lucia - </a:t>
            </a:r>
            <a:r>
              <a:rPr lang="sk-SK" sz="1000" dirty="0" err="1" smtClean="0"/>
              <a:t>Jančichová</a:t>
            </a:r>
            <a:r>
              <a:rPr lang="sk-SK" sz="1000" dirty="0" smtClean="0"/>
              <a:t>, Adriana - </a:t>
            </a:r>
            <a:r>
              <a:rPr lang="sk-SK" sz="1000" dirty="0" err="1" smtClean="0"/>
              <a:t>Doušková</a:t>
            </a:r>
            <a:r>
              <a:rPr lang="sk-SK" sz="1000" dirty="0" smtClean="0"/>
              <a:t>, Alena. </a:t>
            </a:r>
            <a:r>
              <a:rPr lang="sk-SK" sz="1000" i="1" dirty="0" smtClean="0"/>
              <a:t>Metodická príručka Prírodoveda pre 2. ročník základných škôl</a:t>
            </a:r>
            <a:r>
              <a:rPr lang="sk-SK" sz="1000" dirty="0" smtClean="0"/>
              <a:t>. 1. vydanie. Bratislava : </a:t>
            </a:r>
            <a:r>
              <a:rPr lang="sk-SK" sz="1000" dirty="0" err="1" smtClean="0"/>
              <a:t>Orbis</a:t>
            </a:r>
            <a:r>
              <a:rPr lang="sk-SK" sz="1000" dirty="0" smtClean="0"/>
              <a:t> </a:t>
            </a:r>
            <a:r>
              <a:rPr lang="sk-SK" sz="1000" dirty="0" err="1" smtClean="0"/>
              <a:t>Pictus</a:t>
            </a:r>
            <a:r>
              <a:rPr lang="sk-SK" sz="1000" dirty="0" smtClean="0"/>
              <a:t>. </a:t>
            </a:r>
            <a:r>
              <a:rPr lang="sk-SK" sz="1000" dirty="0" smtClean="0"/>
              <a:t>s. 54 </a:t>
            </a:r>
            <a:r>
              <a:rPr lang="sk-SK" sz="1000" dirty="0" smtClean="0"/>
              <a:t>ISBN 978-80-7158-976-1</a:t>
            </a:r>
            <a:endParaRPr lang="en-US" sz="10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Uragán 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71612"/>
            <a:ext cx="8001000" cy="4981588"/>
          </a:xfrm>
        </p:spPr>
        <p:txBody>
          <a:bodyPr/>
          <a:lstStyle/>
          <a:p>
            <a:pPr algn="ctr">
              <a:buNone/>
            </a:pPr>
            <a:r>
              <a:rPr lang="sk-SK" dirty="0" smtClean="0"/>
              <a:t>URAGÁN veľmi silný vietor. </a:t>
            </a:r>
          </a:p>
          <a:p>
            <a:pPr algn="ctr">
              <a:buNone/>
            </a:pPr>
            <a:r>
              <a:rPr lang="sk-SK" dirty="0" smtClean="0"/>
              <a:t>Vytrháva , láme stromy a odnáša strechy domov. Voda sa vylieva z riek a jazier na breh.</a:t>
            </a:r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pic>
        <p:nvPicPr>
          <p:cNvPr id="6146" name="Picture 2" descr="C:\Documents and Settings\Uzivatel\My Documents\obrazky\burka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3929066"/>
            <a:ext cx="2733300" cy="1928827"/>
          </a:xfrm>
          <a:prstGeom prst="rect">
            <a:avLst/>
          </a:prstGeom>
          <a:noFill/>
        </p:spPr>
      </p:pic>
      <p:pic>
        <p:nvPicPr>
          <p:cNvPr id="8" name="Picture 9" descr="Z:\newtek\_backgrounds_1.02\Tim\powerpoint templates\21-40\future_learning\elements\computer_girl_hg_wht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5143512"/>
            <a:ext cx="1271588" cy="1366837"/>
          </a:xfrm>
          <a:prstGeom prst="rect">
            <a:avLst/>
          </a:prstGeom>
          <a:noFill/>
        </p:spPr>
      </p:pic>
      <p:sp>
        <p:nvSpPr>
          <p:cNvPr id="7" name="BlokTextu 6"/>
          <p:cNvSpPr txBox="1"/>
          <p:nvPr/>
        </p:nvSpPr>
        <p:spPr>
          <a:xfrm>
            <a:off x="1928794" y="6072206"/>
            <a:ext cx="6786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00" dirty="0" smtClean="0"/>
              <a:t>Zdroj: Žigová</a:t>
            </a:r>
            <a:r>
              <a:rPr lang="sk-SK" sz="1000" dirty="0" smtClean="0"/>
              <a:t>, Lucia - </a:t>
            </a:r>
            <a:r>
              <a:rPr lang="sk-SK" sz="1000" dirty="0" err="1" smtClean="0"/>
              <a:t>Jančichová</a:t>
            </a:r>
            <a:r>
              <a:rPr lang="sk-SK" sz="1000" dirty="0" smtClean="0"/>
              <a:t>, Adriana - </a:t>
            </a:r>
            <a:r>
              <a:rPr lang="sk-SK" sz="1000" dirty="0" err="1" smtClean="0"/>
              <a:t>Doušková</a:t>
            </a:r>
            <a:r>
              <a:rPr lang="sk-SK" sz="1000" dirty="0" smtClean="0"/>
              <a:t>, Alena. </a:t>
            </a:r>
            <a:r>
              <a:rPr lang="sk-SK" sz="1000" i="1" dirty="0" smtClean="0"/>
              <a:t>Metodická príručka Prírodoveda pre 2. ročník základných škôl</a:t>
            </a:r>
            <a:r>
              <a:rPr lang="sk-SK" sz="1000" dirty="0" smtClean="0"/>
              <a:t>. 1. vydanie. Bratislava : </a:t>
            </a:r>
            <a:r>
              <a:rPr lang="sk-SK" sz="1000" dirty="0" err="1" smtClean="0"/>
              <a:t>Orbis</a:t>
            </a:r>
            <a:r>
              <a:rPr lang="sk-SK" sz="1000" dirty="0" smtClean="0"/>
              <a:t> </a:t>
            </a:r>
            <a:r>
              <a:rPr lang="sk-SK" sz="1000" dirty="0" err="1" smtClean="0"/>
              <a:t>Pictus</a:t>
            </a:r>
            <a:r>
              <a:rPr lang="sk-SK" sz="1000" dirty="0" smtClean="0"/>
              <a:t>. </a:t>
            </a:r>
            <a:r>
              <a:rPr lang="sk-SK" sz="1000" dirty="0" smtClean="0"/>
              <a:t>s. 54 </a:t>
            </a:r>
            <a:r>
              <a:rPr lang="sk-SK" sz="1000" dirty="0" smtClean="0"/>
              <a:t>ISBN 978-80-7158-976-1</a:t>
            </a:r>
            <a:endParaRPr lang="en-US" sz="10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Tornádo 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500174"/>
            <a:ext cx="8001000" cy="5053026"/>
          </a:xfrm>
        </p:spPr>
        <p:txBody>
          <a:bodyPr/>
          <a:lstStyle/>
          <a:p>
            <a:pPr algn="ctr">
              <a:buNone/>
            </a:pPr>
            <a:r>
              <a:rPr lang="sk-SK" dirty="0" smtClean="0"/>
              <a:t>TORNÁDO je ničivý vzdušný vír. </a:t>
            </a:r>
          </a:p>
          <a:p>
            <a:pPr algn="ctr">
              <a:buNone/>
            </a:pPr>
            <a:r>
              <a:rPr lang="sk-SK" dirty="0" smtClean="0"/>
              <a:t>Má tvar lievika a strháva so sebou všetko, čo mu stojí v ceste.</a:t>
            </a:r>
            <a:endParaRPr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pic>
        <p:nvPicPr>
          <p:cNvPr id="7170" name="Picture 2" descr="C:\Documents and Settings\Uzivatel\My Documents\obrazky\tornado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3571876"/>
            <a:ext cx="3053968" cy="1928822"/>
          </a:xfrm>
          <a:prstGeom prst="rect">
            <a:avLst/>
          </a:prstGeom>
          <a:noFill/>
        </p:spPr>
      </p:pic>
      <p:pic>
        <p:nvPicPr>
          <p:cNvPr id="8" name="Picture 9" descr="Z:\newtek\_backgrounds_1.02\Tim\powerpoint templates\21-40\future_learning\elements\computer_girl_hg_wht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5143512"/>
            <a:ext cx="1271588" cy="1366837"/>
          </a:xfrm>
          <a:prstGeom prst="rect">
            <a:avLst/>
          </a:prstGeom>
          <a:noFill/>
        </p:spPr>
      </p:pic>
      <p:sp>
        <p:nvSpPr>
          <p:cNvPr id="7" name="BlokTextu 6"/>
          <p:cNvSpPr txBox="1"/>
          <p:nvPr/>
        </p:nvSpPr>
        <p:spPr>
          <a:xfrm>
            <a:off x="1928794" y="6072206"/>
            <a:ext cx="6786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000" dirty="0" smtClean="0"/>
              <a:t>Zdroj: Žigová</a:t>
            </a:r>
            <a:r>
              <a:rPr lang="sk-SK" sz="1000" dirty="0" smtClean="0"/>
              <a:t>, Lucia - </a:t>
            </a:r>
            <a:r>
              <a:rPr lang="sk-SK" sz="1000" dirty="0" err="1" smtClean="0"/>
              <a:t>Jančichová</a:t>
            </a:r>
            <a:r>
              <a:rPr lang="sk-SK" sz="1000" dirty="0" smtClean="0"/>
              <a:t>, Adriana - </a:t>
            </a:r>
            <a:r>
              <a:rPr lang="sk-SK" sz="1000" dirty="0" err="1" smtClean="0"/>
              <a:t>Doušková</a:t>
            </a:r>
            <a:r>
              <a:rPr lang="sk-SK" sz="1000" dirty="0" smtClean="0"/>
              <a:t>, Alena. </a:t>
            </a:r>
            <a:r>
              <a:rPr lang="sk-SK" sz="1000" i="1" dirty="0" smtClean="0"/>
              <a:t>Metodická príručka Prírodoveda pre 2. ročník základných škôl</a:t>
            </a:r>
            <a:r>
              <a:rPr lang="sk-SK" sz="1000" dirty="0" smtClean="0"/>
              <a:t>. 1. vydanie. Bratislava : </a:t>
            </a:r>
            <a:r>
              <a:rPr lang="sk-SK" sz="1000" dirty="0" err="1" smtClean="0"/>
              <a:t>Orbis</a:t>
            </a:r>
            <a:r>
              <a:rPr lang="sk-SK" sz="1000" dirty="0" smtClean="0"/>
              <a:t> </a:t>
            </a:r>
            <a:r>
              <a:rPr lang="sk-SK" sz="1000" dirty="0" err="1" smtClean="0"/>
              <a:t>Pictus</a:t>
            </a:r>
            <a:r>
              <a:rPr lang="sk-SK" sz="1000" dirty="0" smtClean="0"/>
              <a:t>. </a:t>
            </a:r>
            <a:r>
              <a:rPr lang="sk-SK" sz="1000" dirty="0" smtClean="0"/>
              <a:t>s. 54 </a:t>
            </a:r>
            <a:r>
              <a:rPr lang="sk-SK" sz="1000" dirty="0" smtClean="0"/>
              <a:t>ISBN 978-80-7158-976-1</a:t>
            </a:r>
            <a:endParaRPr lang="en-US" sz="10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53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Dovidenia!</a:t>
            </a:r>
            <a:endParaRPr lang="en-US" dirty="0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3733800" y="1857375"/>
            <a:ext cx="1676400" cy="1571625"/>
          </a:xfrm>
          <a:prstGeom prst="roundRect">
            <a:avLst>
              <a:gd name="adj" fmla="val 9407"/>
            </a:avLst>
          </a:prstGeom>
          <a:solidFill>
            <a:schemeClr val="bg1"/>
          </a:solidFill>
          <a:ln w="7620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1447800" y="1857375"/>
            <a:ext cx="1676400" cy="1571625"/>
          </a:xfrm>
          <a:prstGeom prst="roundRect">
            <a:avLst>
              <a:gd name="adj" fmla="val 9407"/>
            </a:avLst>
          </a:prstGeom>
          <a:solidFill>
            <a:schemeClr val="bg1"/>
          </a:solidFill>
          <a:ln w="7620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5943600" y="1857375"/>
            <a:ext cx="1676400" cy="1571625"/>
          </a:xfrm>
          <a:prstGeom prst="roundRect">
            <a:avLst>
              <a:gd name="adj" fmla="val 9407"/>
            </a:avLst>
          </a:prstGeom>
          <a:solidFill>
            <a:schemeClr val="bg1"/>
          </a:solidFill>
          <a:ln w="76200">
            <a:solidFill>
              <a:srgbClr val="0033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Mgr. Ivana Pohlová</a:t>
            </a:r>
            <a:endParaRPr lang="en-US"/>
          </a:p>
        </p:txBody>
      </p:sp>
      <p:pic>
        <p:nvPicPr>
          <p:cNvPr id="12" name="Picture 2" descr="C:\Documents and Settings\Uzivatel\My Documents\obrazky\tornado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72198" y="2143116"/>
            <a:ext cx="1696652" cy="1071570"/>
          </a:xfrm>
          <a:prstGeom prst="rect">
            <a:avLst/>
          </a:prstGeom>
          <a:noFill/>
        </p:spPr>
      </p:pic>
      <p:pic>
        <p:nvPicPr>
          <p:cNvPr id="13" name="Picture 2" descr="C:\Documents and Settings\Uzivatel\My Documents\obrazky\burka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86182" y="2071678"/>
            <a:ext cx="1571636" cy="1109067"/>
          </a:xfrm>
          <a:prstGeom prst="rect">
            <a:avLst/>
          </a:prstGeom>
          <a:noFill/>
        </p:spPr>
      </p:pic>
      <p:pic>
        <p:nvPicPr>
          <p:cNvPr id="14" name="Picture 3" descr="C:\Documents and Settings\Uzivatel\My Documents\obrazky\strom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57356" y="1928802"/>
            <a:ext cx="1071570" cy="1454764"/>
          </a:xfrm>
          <a:prstGeom prst="rect">
            <a:avLst/>
          </a:prstGeom>
          <a:noFill/>
        </p:spPr>
      </p:pic>
      <p:pic>
        <p:nvPicPr>
          <p:cNvPr id="15" name="Picture 5" descr="Z:\newtek\_backgrounds_1.02\Tim\powerpoint templates\21-40\future_learning\elements\hand_raised_hg_wht.gif"/>
          <p:cNvPicPr>
            <a:picLocks noChangeAspect="1" noChangeArrowheads="1" noCrop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4500570"/>
            <a:ext cx="1428760" cy="1787462"/>
          </a:xfrm>
          <a:prstGeom prst="rect">
            <a:avLst/>
          </a:prstGeom>
          <a:noFill/>
        </p:spPr>
      </p:pic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future-learning">
  <a:themeElements>
    <a:clrScheme name="Motív Office 3">
      <a:dk1>
        <a:srgbClr val="000000"/>
      </a:dk1>
      <a:lt1>
        <a:srgbClr val="FFFFFF"/>
      </a:lt1>
      <a:dk2>
        <a:srgbClr val="000000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000000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Motív Office">
      <a:majorFont>
        <a:latin typeface="Hemi Head 426"/>
        <a:ea typeface=""/>
        <a:cs typeface=""/>
      </a:majorFont>
      <a:minorFont>
        <a:latin typeface="Franklin Gothic Dem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ív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future-learning</Template>
  <TotalTime>115</TotalTime>
  <Words>538</Words>
  <Application>Microsoft PowerPoint</Application>
  <PresentationFormat>Prezentácia na obrazovke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10</vt:i4>
      </vt:variant>
    </vt:vector>
  </HeadingPairs>
  <TitlesOfParts>
    <vt:vector size="11" baseType="lpstr">
      <vt:lpstr>future-learning</vt:lpstr>
      <vt:lpstr>Ja a veci okolo mňa</vt:lpstr>
      <vt:lpstr>Ako vzniká búrka</vt:lpstr>
      <vt:lpstr>Sila vetra</vt:lpstr>
      <vt:lpstr>Sial vetra   </vt:lpstr>
      <vt:lpstr>Vánok </vt:lpstr>
      <vt:lpstr>Víchor </vt:lpstr>
      <vt:lpstr>Uragán </vt:lpstr>
      <vt:lpstr>Tornádo </vt:lpstr>
      <vt:lpstr>Dovidenia!</vt:lpstr>
      <vt:lpstr>Zdroj </vt:lpstr>
    </vt:vector>
  </TitlesOfParts>
  <Company>Lenovo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Learning</dc:title>
  <dc:creator>Lenovo User</dc:creator>
  <cp:lastModifiedBy>Lenovo User</cp:lastModifiedBy>
  <cp:revision>41</cp:revision>
  <dcterms:created xsi:type="dcterms:W3CDTF">2010-06-11T15:27:39Z</dcterms:created>
  <dcterms:modified xsi:type="dcterms:W3CDTF">2010-07-23T07:25:20Z</dcterms:modified>
</cp:coreProperties>
</file>